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932546F-8799-4CFC-82A9-CD96A80D18F2}" type="datetimeFigureOut">
              <a:rPr lang="ru-RU" smtClean="0"/>
              <a:t>12.11.2019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FC5A5D-596A-442C-A889-2B9614E61492}"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9147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32546F-8799-4CFC-82A9-CD96A80D18F2}" type="datetimeFigureOut">
              <a:rPr lang="ru-RU" smtClean="0"/>
              <a:t>12.11.2019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FC5A5D-596A-442C-A889-2B9614E61492}" type="slidenum">
              <a:rPr lang="ru-RU" smtClean="0"/>
              <a:t>‹#›</a:t>
            </a:fld>
            <a:endParaRPr lang="ru-RU"/>
          </a:p>
        </p:txBody>
      </p:sp>
    </p:spTree>
    <p:extLst>
      <p:ext uri="{BB962C8B-B14F-4D97-AF65-F5344CB8AC3E}">
        <p14:creationId xmlns:p14="http://schemas.microsoft.com/office/powerpoint/2010/main" val="911587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32546F-8799-4CFC-82A9-CD96A80D18F2}" type="datetimeFigureOut">
              <a:rPr lang="ru-RU" smtClean="0"/>
              <a:t>12.11.2019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FC5A5D-596A-442C-A889-2B9614E61492}"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8566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932546F-8799-4CFC-82A9-CD96A80D18F2}" type="datetimeFigureOut">
              <a:rPr lang="ru-RU" smtClean="0"/>
              <a:t>12.11.2019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FC5A5D-596A-442C-A889-2B9614E61492}" type="slidenum">
              <a:rPr lang="ru-RU" smtClean="0"/>
              <a:t>‹#›</a:t>
            </a:fld>
            <a:endParaRPr lang="ru-RU"/>
          </a:p>
        </p:txBody>
      </p:sp>
    </p:spTree>
    <p:extLst>
      <p:ext uri="{BB962C8B-B14F-4D97-AF65-F5344CB8AC3E}">
        <p14:creationId xmlns:p14="http://schemas.microsoft.com/office/powerpoint/2010/main" val="2776414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932546F-8799-4CFC-82A9-CD96A80D18F2}" type="datetimeFigureOut">
              <a:rPr lang="ru-RU" smtClean="0"/>
              <a:t>12.11.2019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DFC5A5D-596A-442C-A889-2B9614E61492}" type="slidenum">
              <a:rPr lang="ru-RU" smtClean="0"/>
              <a:t>‹#›</a:t>
            </a:fld>
            <a:endParaRPr lang="ru-RU"/>
          </a:p>
        </p:txBody>
      </p:sp>
    </p:spTree>
    <p:extLst>
      <p:ext uri="{BB962C8B-B14F-4D97-AF65-F5344CB8AC3E}">
        <p14:creationId xmlns:p14="http://schemas.microsoft.com/office/powerpoint/2010/main" val="2205074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932546F-8799-4CFC-82A9-CD96A80D18F2}" type="datetimeFigureOut">
              <a:rPr lang="ru-RU" smtClean="0"/>
              <a:t>12.11.2019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DFC5A5D-596A-442C-A889-2B9614E61492}" type="slidenum">
              <a:rPr lang="ru-RU" smtClean="0"/>
              <a:t>‹#›</a:t>
            </a:fld>
            <a:endParaRPr lang="ru-RU"/>
          </a:p>
        </p:txBody>
      </p:sp>
    </p:spTree>
    <p:extLst>
      <p:ext uri="{BB962C8B-B14F-4D97-AF65-F5344CB8AC3E}">
        <p14:creationId xmlns:p14="http://schemas.microsoft.com/office/powerpoint/2010/main" val="2674186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932546F-8799-4CFC-82A9-CD96A80D18F2}" type="datetimeFigureOut">
              <a:rPr lang="ru-RU" smtClean="0"/>
              <a:t>12.11.2019</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EDFC5A5D-596A-442C-A889-2B9614E61492}" type="slidenum">
              <a:rPr lang="ru-RU" smtClean="0"/>
              <a:t>‹#›</a:t>
            </a:fld>
            <a:endParaRPr lang="ru-RU"/>
          </a:p>
        </p:txBody>
      </p:sp>
    </p:spTree>
    <p:extLst>
      <p:ext uri="{BB962C8B-B14F-4D97-AF65-F5344CB8AC3E}">
        <p14:creationId xmlns:p14="http://schemas.microsoft.com/office/powerpoint/2010/main" val="871964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932546F-8799-4CFC-82A9-CD96A80D18F2}" type="datetimeFigureOut">
              <a:rPr lang="ru-RU" smtClean="0"/>
              <a:t>12.11.2019</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DFC5A5D-596A-442C-A889-2B9614E61492}" type="slidenum">
              <a:rPr lang="ru-RU" smtClean="0"/>
              <a:t>‹#›</a:t>
            </a:fld>
            <a:endParaRPr lang="ru-RU"/>
          </a:p>
        </p:txBody>
      </p:sp>
    </p:spTree>
    <p:extLst>
      <p:ext uri="{BB962C8B-B14F-4D97-AF65-F5344CB8AC3E}">
        <p14:creationId xmlns:p14="http://schemas.microsoft.com/office/powerpoint/2010/main" val="4184701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32546F-8799-4CFC-82A9-CD96A80D18F2}" type="datetimeFigureOut">
              <a:rPr lang="ru-RU" smtClean="0"/>
              <a:t>12.11.2019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FC5A5D-596A-442C-A889-2B9614E61492}" type="slidenum">
              <a:rPr lang="ru-RU" smtClean="0"/>
              <a:t>‹#›</a:t>
            </a:fld>
            <a:endParaRPr lang="ru-RU"/>
          </a:p>
        </p:txBody>
      </p:sp>
    </p:spTree>
    <p:extLst>
      <p:ext uri="{BB962C8B-B14F-4D97-AF65-F5344CB8AC3E}">
        <p14:creationId xmlns:p14="http://schemas.microsoft.com/office/powerpoint/2010/main" val="4018498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32546F-8799-4CFC-82A9-CD96A80D18F2}" type="datetimeFigureOut">
              <a:rPr lang="ru-RU" smtClean="0"/>
              <a:t>12.11.2019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FC5A5D-596A-442C-A889-2B9614E61492}" type="slidenum">
              <a:rPr lang="ru-RU" smtClean="0"/>
              <a:t>‹#›</a:t>
            </a:fld>
            <a:endParaRPr lang="ru-RU"/>
          </a:p>
        </p:txBody>
      </p:sp>
    </p:spTree>
    <p:extLst>
      <p:ext uri="{BB962C8B-B14F-4D97-AF65-F5344CB8AC3E}">
        <p14:creationId xmlns:p14="http://schemas.microsoft.com/office/powerpoint/2010/main" val="3302666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32546F-8799-4CFC-82A9-CD96A80D18F2}" type="datetimeFigureOut">
              <a:rPr lang="ru-RU" smtClean="0"/>
              <a:t>12.11.2019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FC5A5D-596A-442C-A889-2B9614E61492}" type="slidenum">
              <a:rPr lang="ru-RU" smtClean="0"/>
              <a:t>‹#›</a:t>
            </a:fld>
            <a:endParaRPr lang="ru-RU"/>
          </a:p>
        </p:txBody>
      </p:sp>
    </p:spTree>
    <p:extLst>
      <p:ext uri="{BB962C8B-B14F-4D97-AF65-F5344CB8AC3E}">
        <p14:creationId xmlns:p14="http://schemas.microsoft.com/office/powerpoint/2010/main" val="341180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932546F-8799-4CFC-82A9-CD96A80D18F2}" type="datetimeFigureOut">
              <a:rPr lang="ru-RU" smtClean="0"/>
              <a:t>12.11.2019</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DFC5A5D-596A-442C-A889-2B9614E61492}"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471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66652" y="2362146"/>
            <a:ext cx="10058400" cy="1450757"/>
          </a:xfrm>
        </p:spPr>
        <p:txBody>
          <a:bodyPr/>
          <a:lstStyle/>
          <a:p>
            <a:r>
              <a:rPr lang="kk-KZ" altLang="ru-RU" b="1" dirty="0"/>
              <a:t>Жер құқық бұзушылық</a:t>
            </a:r>
            <a:endParaRPr lang="ru-RU" dirty="0"/>
          </a:p>
        </p:txBody>
      </p:sp>
    </p:spTree>
    <p:extLst>
      <p:ext uri="{BB962C8B-B14F-4D97-AF65-F5344CB8AC3E}">
        <p14:creationId xmlns:p14="http://schemas.microsoft.com/office/powerpoint/2010/main" val="78213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77257" y="1513091"/>
            <a:ext cx="9811657" cy="2793842"/>
          </a:xfrm>
          <a:prstGeom prst="rect">
            <a:avLst/>
          </a:prstGeom>
        </p:spPr>
        <p:txBody>
          <a:bodyPr wrap="square">
            <a:spAutoFit/>
          </a:bodyPr>
          <a:lstStyle/>
          <a:p>
            <a:pPr algn="just">
              <a:lnSpc>
                <a:spcPct val="150000"/>
              </a:lnSpc>
              <a:defRPr/>
            </a:pPr>
            <a:r>
              <a:rPr lang="kk-KZ" altLang="ru-RU" sz="2400" dirty="0">
                <a:latin typeface="Arial" panose="020B0604020202020204" pitchFamily="34" charset="0"/>
              </a:rPr>
              <a:t>Жер құқық бұзушылығы дегеніміз – ол заңсыз, құқыққа қайшы және </a:t>
            </a:r>
          </a:p>
          <a:p>
            <a:pPr algn="just">
              <a:lnSpc>
                <a:spcPct val="150000"/>
              </a:lnSpc>
              <a:defRPr/>
            </a:pPr>
            <a:r>
              <a:rPr lang="kk-KZ" altLang="ru-RU" sz="2400" dirty="0">
                <a:latin typeface="Arial" panose="020B0604020202020204" pitchFamily="34" charset="0"/>
              </a:rPr>
              <a:t>жалпы алғанда кінәлі әрекет немесе әрекетсіздік. Ол жерді </a:t>
            </a:r>
            <a:r>
              <a:rPr lang="kk-KZ" altLang="ru-RU" sz="2400" dirty="0" smtClean="0">
                <a:latin typeface="Arial" panose="020B0604020202020204" pitchFamily="34" charset="0"/>
              </a:rPr>
              <a:t>пайдалануға  </a:t>
            </a:r>
            <a:r>
              <a:rPr lang="kk-KZ" altLang="ru-RU" sz="2400" dirty="0">
                <a:latin typeface="Arial" panose="020B0604020202020204" pitchFamily="34" charset="0"/>
              </a:rPr>
              <a:t>қойылатын заң талаптарды орындамау немесе </a:t>
            </a:r>
            <a:r>
              <a:rPr lang="kk-KZ" altLang="ru-RU" sz="2400" dirty="0" smtClean="0">
                <a:latin typeface="Arial" panose="020B0604020202020204" pitchFamily="34" charset="0"/>
              </a:rPr>
              <a:t>бұзу </a:t>
            </a:r>
            <a:r>
              <a:rPr lang="kk-KZ" altLang="ru-RU" sz="2400" dirty="0">
                <a:latin typeface="Arial" panose="020B0604020202020204" pitchFamily="34" charset="0"/>
              </a:rPr>
              <a:t>және заңды жауаптылықтың туындауына әкелдіретін негіз </a:t>
            </a:r>
            <a:r>
              <a:rPr lang="kk-KZ" altLang="ru-RU" sz="2400" dirty="0" smtClean="0">
                <a:latin typeface="Arial" panose="020B0604020202020204" pitchFamily="34" charset="0"/>
              </a:rPr>
              <a:t>болып </a:t>
            </a:r>
            <a:r>
              <a:rPr lang="kk-KZ" altLang="ru-RU" sz="2400" dirty="0">
                <a:latin typeface="Arial" panose="020B0604020202020204" pitchFamily="34" charset="0"/>
              </a:rPr>
              <a:t>табылады. </a:t>
            </a:r>
            <a:endParaRPr lang="ru-RU" altLang="ru-RU" sz="2400" dirty="0">
              <a:latin typeface="Arial" panose="020B0604020202020204" pitchFamily="34" charset="0"/>
            </a:endParaRPr>
          </a:p>
        </p:txBody>
      </p:sp>
    </p:spTree>
    <p:extLst>
      <p:ext uri="{BB962C8B-B14F-4D97-AF65-F5344CB8AC3E}">
        <p14:creationId xmlns:p14="http://schemas.microsoft.com/office/powerpoint/2010/main" val="2768759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99653" y="1081706"/>
            <a:ext cx="5934638" cy="369332"/>
          </a:xfrm>
          <a:prstGeom prst="rect">
            <a:avLst/>
          </a:prstGeom>
          <a:solidFill>
            <a:schemeClr val="accent1">
              <a:lumMod val="20000"/>
              <a:lumOff val="80000"/>
            </a:schemeClr>
          </a:solidFill>
          <a:ln>
            <a:solidFill>
              <a:schemeClr val="accent1"/>
            </a:solidFill>
          </a:ln>
        </p:spPr>
        <p:txBody>
          <a:bodyPr wrap="none">
            <a:spAutoFit/>
          </a:bodyPr>
          <a:lstStyle/>
          <a:p>
            <a:r>
              <a:rPr lang="kk-KZ" altLang="ru-RU" dirty="0">
                <a:latin typeface="Arial" panose="020B0604020202020204" pitchFamily="34" charset="0"/>
              </a:rPr>
              <a:t>ЖЕР ҚҰҚЫҚ БҰЗУШЫЛЫҚТАРЫНЫҢ СУБЪЕКТІЛЕРІ</a:t>
            </a:r>
            <a:endParaRPr lang="ru-RU" dirty="0"/>
          </a:p>
        </p:txBody>
      </p:sp>
      <p:sp>
        <p:nvSpPr>
          <p:cNvPr id="4" name="Прямоугольник 3"/>
          <p:cNvSpPr/>
          <p:nvPr/>
        </p:nvSpPr>
        <p:spPr>
          <a:xfrm>
            <a:off x="1221543" y="2514084"/>
            <a:ext cx="1291764" cy="369332"/>
          </a:xfrm>
          <a:prstGeom prst="rect">
            <a:avLst/>
          </a:prstGeom>
          <a:ln>
            <a:solidFill>
              <a:schemeClr val="accent1"/>
            </a:solidFill>
          </a:ln>
        </p:spPr>
        <p:txBody>
          <a:bodyPr wrap="none">
            <a:spAutoFit/>
          </a:bodyPr>
          <a:lstStyle/>
          <a:p>
            <a:r>
              <a:rPr lang="kk-KZ" altLang="ru-RU" dirty="0" smtClean="0">
                <a:latin typeface="Arial" panose="020B0604020202020204" pitchFamily="34" charset="0"/>
              </a:rPr>
              <a:t>азаматтар</a:t>
            </a:r>
            <a:endParaRPr lang="ru-RU" dirty="0"/>
          </a:p>
        </p:txBody>
      </p:sp>
      <p:sp>
        <p:nvSpPr>
          <p:cNvPr id="5" name="Прямоугольник 4"/>
          <p:cNvSpPr/>
          <p:nvPr/>
        </p:nvSpPr>
        <p:spPr>
          <a:xfrm>
            <a:off x="1969224" y="3305958"/>
            <a:ext cx="2504532" cy="369332"/>
          </a:xfrm>
          <a:prstGeom prst="rect">
            <a:avLst/>
          </a:prstGeom>
          <a:ln>
            <a:solidFill>
              <a:schemeClr val="accent1"/>
            </a:solidFill>
          </a:ln>
        </p:spPr>
        <p:txBody>
          <a:bodyPr wrap="none">
            <a:spAutoFit/>
          </a:bodyPr>
          <a:lstStyle/>
          <a:p>
            <a:r>
              <a:rPr lang="kk-KZ" altLang="ru-RU" dirty="0" smtClean="0">
                <a:latin typeface="Arial" panose="020B0604020202020204" pitchFamily="34" charset="0"/>
              </a:rPr>
              <a:t>лауазымды тұлғалар </a:t>
            </a:r>
            <a:endParaRPr lang="ru-RU" dirty="0"/>
          </a:p>
        </p:txBody>
      </p:sp>
      <p:sp>
        <p:nvSpPr>
          <p:cNvPr id="6" name="Прямоугольник 5"/>
          <p:cNvSpPr/>
          <p:nvPr/>
        </p:nvSpPr>
        <p:spPr>
          <a:xfrm>
            <a:off x="4966394" y="2514084"/>
            <a:ext cx="1872629" cy="369332"/>
          </a:xfrm>
          <a:prstGeom prst="rect">
            <a:avLst/>
          </a:prstGeom>
          <a:ln>
            <a:solidFill>
              <a:schemeClr val="accent1"/>
            </a:solidFill>
          </a:ln>
        </p:spPr>
        <p:txBody>
          <a:bodyPr wrap="none">
            <a:spAutoFit/>
          </a:bodyPr>
          <a:lstStyle/>
          <a:p>
            <a:r>
              <a:rPr lang="kk-KZ" altLang="ru-RU" dirty="0" smtClean="0">
                <a:latin typeface="Arial" panose="020B0604020202020204" pitchFamily="34" charset="0"/>
              </a:rPr>
              <a:t>заңды тұлғалар</a:t>
            </a:r>
            <a:endParaRPr lang="ru-RU" dirty="0"/>
          </a:p>
        </p:txBody>
      </p:sp>
      <p:sp>
        <p:nvSpPr>
          <p:cNvPr id="7" name="Прямоугольник 6"/>
          <p:cNvSpPr/>
          <p:nvPr/>
        </p:nvSpPr>
        <p:spPr>
          <a:xfrm>
            <a:off x="9292110" y="2514084"/>
            <a:ext cx="1325748" cy="369332"/>
          </a:xfrm>
          <a:prstGeom prst="rect">
            <a:avLst/>
          </a:prstGeom>
          <a:ln>
            <a:solidFill>
              <a:schemeClr val="accent1"/>
            </a:solidFill>
          </a:ln>
        </p:spPr>
        <p:txBody>
          <a:bodyPr wrap="none">
            <a:spAutoFit/>
          </a:bodyPr>
          <a:lstStyle/>
          <a:p>
            <a:r>
              <a:rPr lang="kk-KZ" altLang="ru-RU" dirty="0" smtClean="0">
                <a:latin typeface="Arial" panose="020B0604020202020204" pitchFamily="34" charset="0"/>
              </a:rPr>
              <a:t>мемлекет </a:t>
            </a:r>
            <a:endParaRPr lang="ru-RU" dirty="0"/>
          </a:p>
        </p:txBody>
      </p:sp>
      <p:sp>
        <p:nvSpPr>
          <p:cNvPr id="8" name="Прямоугольник 7"/>
          <p:cNvSpPr/>
          <p:nvPr/>
        </p:nvSpPr>
        <p:spPr>
          <a:xfrm>
            <a:off x="6839023" y="3256878"/>
            <a:ext cx="3433504" cy="369332"/>
          </a:xfrm>
          <a:prstGeom prst="rect">
            <a:avLst/>
          </a:prstGeom>
          <a:ln>
            <a:solidFill>
              <a:schemeClr val="accent1"/>
            </a:solidFill>
          </a:ln>
        </p:spPr>
        <p:txBody>
          <a:bodyPr wrap="none">
            <a:spAutoFit/>
          </a:bodyPr>
          <a:lstStyle/>
          <a:p>
            <a:r>
              <a:rPr lang="kk-KZ" altLang="ru-RU" dirty="0" smtClean="0">
                <a:latin typeface="Arial" panose="020B0604020202020204" pitchFamily="34" charset="0"/>
              </a:rPr>
              <a:t>мемлекеттік басқару органдар</a:t>
            </a:r>
            <a:endParaRPr lang="ru-RU" dirty="0"/>
          </a:p>
        </p:txBody>
      </p:sp>
      <p:sp>
        <p:nvSpPr>
          <p:cNvPr id="9" name="Прямоугольник 8"/>
          <p:cNvSpPr/>
          <p:nvPr/>
        </p:nvSpPr>
        <p:spPr>
          <a:xfrm>
            <a:off x="4095906" y="4384660"/>
            <a:ext cx="3389389" cy="369332"/>
          </a:xfrm>
          <a:prstGeom prst="rect">
            <a:avLst/>
          </a:prstGeom>
          <a:ln>
            <a:solidFill>
              <a:schemeClr val="accent1"/>
            </a:solidFill>
          </a:ln>
        </p:spPr>
        <p:txBody>
          <a:bodyPr wrap="none">
            <a:spAutoFit/>
          </a:bodyPr>
          <a:lstStyle/>
          <a:p>
            <a:r>
              <a:rPr lang="kk-KZ" altLang="ru-RU" dirty="0" smtClean="0">
                <a:latin typeface="Arial" panose="020B0604020202020204" pitchFamily="34" charset="0"/>
              </a:rPr>
              <a:t>әкімшілік-аумақтық бөліністер</a:t>
            </a:r>
            <a:endParaRPr lang="ru-RU" dirty="0"/>
          </a:p>
        </p:txBody>
      </p:sp>
      <p:sp>
        <p:nvSpPr>
          <p:cNvPr id="10" name="Стрелка вниз 9"/>
          <p:cNvSpPr/>
          <p:nvPr/>
        </p:nvSpPr>
        <p:spPr>
          <a:xfrm>
            <a:off x="3817257" y="1625600"/>
            <a:ext cx="49348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5820229" y="1625600"/>
            <a:ext cx="49348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8062289" y="1625600"/>
            <a:ext cx="49348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84181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2498" y="980105"/>
            <a:ext cx="5873403" cy="369332"/>
          </a:xfrm>
          <a:prstGeom prst="rect">
            <a:avLst/>
          </a:prstGeom>
          <a:solidFill>
            <a:schemeClr val="accent1">
              <a:lumMod val="20000"/>
              <a:lumOff val="80000"/>
            </a:schemeClr>
          </a:solidFill>
          <a:ln>
            <a:solidFill>
              <a:schemeClr val="accent1"/>
            </a:solidFill>
          </a:ln>
        </p:spPr>
        <p:txBody>
          <a:bodyPr wrap="none">
            <a:spAutoFit/>
          </a:bodyPr>
          <a:lstStyle/>
          <a:p>
            <a:pPr algn="ctr">
              <a:defRPr/>
            </a:pPr>
            <a:r>
              <a:rPr lang="kk-KZ" altLang="ru-RU" dirty="0">
                <a:latin typeface="Arial" panose="020B0604020202020204" pitchFamily="34" charset="0"/>
              </a:rPr>
              <a:t>ЖЕР ҚҰҚЫҚ БҰЗУШЫЛЫҚТАРЫНЫҢ </a:t>
            </a:r>
            <a:r>
              <a:rPr lang="kk-KZ" altLang="ru-RU" dirty="0" smtClean="0">
                <a:latin typeface="Arial" panose="020B0604020202020204" pitchFamily="34" charset="0"/>
              </a:rPr>
              <a:t>ОБЪЕКТІЛЕРІ</a:t>
            </a:r>
            <a:endParaRPr lang="kk-KZ" altLang="ru-RU" dirty="0">
              <a:latin typeface="Arial" panose="020B0604020202020204" pitchFamily="34" charset="0"/>
            </a:endParaRPr>
          </a:p>
        </p:txBody>
      </p:sp>
      <p:sp>
        <p:nvSpPr>
          <p:cNvPr id="3" name="Прямоугольник 2"/>
          <p:cNvSpPr/>
          <p:nvPr/>
        </p:nvSpPr>
        <p:spPr>
          <a:xfrm>
            <a:off x="1567542" y="2320476"/>
            <a:ext cx="9463314" cy="1420325"/>
          </a:xfrm>
          <a:prstGeom prst="rect">
            <a:avLst/>
          </a:prstGeom>
        </p:spPr>
        <p:txBody>
          <a:bodyPr wrap="square">
            <a:spAutoFit/>
          </a:bodyPr>
          <a:lstStyle/>
          <a:p>
            <a:pPr algn="just">
              <a:lnSpc>
                <a:spcPct val="150000"/>
              </a:lnSpc>
              <a:defRPr/>
            </a:pPr>
            <a:r>
              <a:rPr lang="kk-KZ" altLang="ru-RU" sz="2000" dirty="0">
                <a:latin typeface="Arial" panose="020B0604020202020204" pitchFamily="34" charset="0"/>
              </a:rPr>
              <a:t>Мемлекетпен белгіленген мемлекеттің жер құқықтық тәртібін, </a:t>
            </a:r>
            <a:r>
              <a:rPr lang="kk-KZ" altLang="ru-RU" sz="2000" dirty="0" smtClean="0">
                <a:latin typeface="Arial" panose="020B0604020202020204" pitchFamily="34" charset="0"/>
              </a:rPr>
              <a:t>жерге меншік </a:t>
            </a:r>
            <a:r>
              <a:rPr lang="kk-KZ" altLang="ru-RU" sz="2000" dirty="0">
                <a:latin typeface="Arial" panose="020B0604020202020204" pitchFamily="34" charset="0"/>
              </a:rPr>
              <a:t>иелері мен жер пайдаланушылардың құқықтары мен заңды </a:t>
            </a:r>
            <a:r>
              <a:rPr lang="kk-KZ" altLang="ru-RU" sz="2000" dirty="0" smtClean="0">
                <a:latin typeface="Arial" panose="020B0604020202020204" pitchFamily="34" charset="0"/>
              </a:rPr>
              <a:t>мүдделерін </a:t>
            </a:r>
            <a:r>
              <a:rPr lang="kk-KZ" altLang="ru-RU" sz="2000" dirty="0">
                <a:latin typeface="Arial" panose="020B0604020202020204" pitchFamily="34" charset="0"/>
              </a:rPr>
              <a:t>қорғауға және қамтамасыз етуге бағытталған қоғамдық </a:t>
            </a:r>
            <a:r>
              <a:rPr lang="kk-KZ" altLang="ru-RU" sz="2000" dirty="0" smtClean="0">
                <a:latin typeface="Arial" panose="020B0604020202020204" pitchFamily="34" charset="0"/>
              </a:rPr>
              <a:t>қатынастар </a:t>
            </a:r>
            <a:r>
              <a:rPr lang="kk-KZ" altLang="ru-RU" sz="2000" dirty="0">
                <a:latin typeface="Arial" panose="020B0604020202020204" pitchFamily="34" charset="0"/>
              </a:rPr>
              <a:t>кешені</a:t>
            </a:r>
            <a:endParaRPr lang="ru-RU" altLang="ru-RU" sz="2000" dirty="0">
              <a:latin typeface="Arial" panose="020B0604020202020204" pitchFamily="34" charset="0"/>
            </a:endParaRPr>
          </a:p>
        </p:txBody>
      </p:sp>
    </p:spTree>
    <p:extLst>
      <p:ext uri="{BB962C8B-B14F-4D97-AF65-F5344CB8AC3E}">
        <p14:creationId xmlns:p14="http://schemas.microsoft.com/office/powerpoint/2010/main" val="345537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42661" y="2620220"/>
            <a:ext cx="7009676" cy="461665"/>
          </a:xfrm>
          <a:prstGeom prst="rect">
            <a:avLst/>
          </a:prstGeom>
          <a:solidFill>
            <a:schemeClr val="accent1">
              <a:lumMod val="20000"/>
              <a:lumOff val="80000"/>
            </a:schemeClr>
          </a:solidFill>
          <a:ln>
            <a:solidFill>
              <a:schemeClr val="accent1"/>
            </a:solidFill>
          </a:ln>
        </p:spPr>
        <p:txBody>
          <a:bodyPr wrap="none">
            <a:spAutoFit/>
          </a:bodyPr>
          <a:lstStyle/>
          <a:p>
            <a:r>
              <a:rPr lang="kk-KZ" altLang="ru-RU" sz="2400" dirty="0">
                <a:latin typeface="Arial" panose="020B0604020202020204" pitchFamily="34" charset="0"/>
              </a:rPr>
              <a:t>ЖЕР ҚҰҚЫҚ </a:t>
            </a:r>
            <a:r>
              <a:rPr lang="kk-KZ" altLang="ru-RU" sz="2400" dirty="0" smtClean="0">
                <a:latin typeface="Arial" panose="020B0604020202020204" pitchFamily="34" charset="0"/>
              </a:rPr>
              <a:t>БҰЗУШЫЛЫҚТАРЫНЫҢ</a:t>
            </a:r>
            <a:r>
              <a:rPr lang="en-US" altLang="ru-RU" sz="2400" dirty="0" smtClean="0">
                <a:latin typeface="Arial" panose="020B0604020202020204" pitchFamily="34" charset="0"/>
              </a:rPr>
              <a:t> </a:t>
            </a:r>
            <a:r>
              <a:rPr lang="kk-KZ" altLang="ru-RU" sz="2400" dirty="0" smtClean="0">
                <a:latin typeface="Arial" panose="020B0604020202020204" pitchFamily="34" charset="0"/>
              </a:rPr>
              <a:t>ҚҰРАМЫ </a:t>
            </a:r>
            <a:endParaRPr lang="ru-RU" sz="2400" dirty="0"/>
          </a:p>
        </p:txBody>
      </p:sp>
      <p:sp>
        <p:nvSpPr>
          <p:cNvPr id="3" name="TextBox 2"/>
          <p:cNvSpPr txBox="1"/>
          <p:nvPr/>
        </p:nvSpPr>
        <p:spPr>
          <a:xfrm>
            <a:off x="2554515" y="1233714"/>
            <a:ext cx="1596572" cy="523220"/>
          </a:xfrm>
          <a:prstGeom prst="rect">
            <a:avLst/>
          </a:prstGeom>
          <a:noFill/>
          <a:ln>
            <a:solidFill>
              <a:schemeClr val="accent1"/>
            </a:solidFill>
          </a:ln>
        </p:spPr>
        <p:txBody>
          <a:bodyPr wrap="square" rtlCol="0">
            <a:spAutoFit/>
          </a:bodyPr>
          <a:lstStyle/>
          <a:p>
            <a:pPr algn="ctr"/>
            <a:r>
              <a:rPr lang="kk-KZ" sz="2800" dirty="0"/>
              <a:t>С</a:t>
            </a:r>
            <a:r>
              <a:rPr lang="kk-KZ" sz="2800" dirty="0" smtClean="0"/>
              <a:t>убъект</a:t>
            </a:r>
            <a:endParaRPr lang="ru-RU" sz="2800" dirty="0"/>
          </a:p>
        </p:txBody>
      </p:sp>
      <p:sp>
        <p:nvSpPr>
          <p:cNvPr id="4" name="TextBox 3"/>
          <p:cNvSpPr txBox="1"/>
          <p:nvPr/>
        </p:nvSpPr>
        <p:spPr>
          <a:xfrm>
            <a:off x="7755765" y="1233714"/>
            <a:ext cx="1596572" cy="523220"/>
          </a:xfrm>
          <a:prstGeom prst="rect">
            <a:avLst/>
          </a:prstGeom>
          <a:noFill/>
          <a:ln>
            <a:solidFill>
              <a:schemeClr val="accent1"/>
            </a:solidFill>
          </a:ln>
        </p:spPr>
        <p:txBody>
          <a:bodyPr wrap="square" rtlCol="0">
            <a:spAutoFit/>
          </a:bodyPr>
          <a:lstStyle/>
          <a:p>
            <a:pPr algn="ctr"/>
            <a:r>
              <a:rPr lang="kk-KZ" sz="2800" dirty="0"/>
              <a:t>О</a:t>
            </a:r>
            <a:r>
              <a:rPr lang="kk-KZ" sz="2800" dirty="0" smtClean="0"/>
              <a:t>бъект</a:t>
            </a:r>
            <a:endParaRPr lang="ru-RU" sz="2800" dirty="0"/>
          </a:p>
        </p:txBody>
      </p:sp>
      <p:sp>
        <p:nvSpPr>
          <p:cNvPr id="5" name="TextBox 4"/>
          <p:cNvSpPr txBox="1"/>
          <p:nvPr/>
        </p:nvSpPr>
        <p:spPr>
          <a:xfrm>
            <a:off x="2220686" y="4310743"/>
            <a:ext cx="2841996" cy="523220"/>
          </a:xfrm>
          <a:prstGeom prst="rect">
            <a:avLst/>
          </a:prstGeom>
          <a:noFill/>
          <a:ln>
            <a:solidFill>
              <a:schemeClr val="accent1"/>
            </a:solidFill>
          </a:ln>
        </p:spPr>
        <p:txBody>
          <a:bodyPr wrap="none" rtlCol="0">
            <a:spAutoFit/>
          </a:bodyPr>
          <a:lstStyle/>
          <a:p>
            <a:r>
              <a:rPr lang="kk-KZ" sz="2800" dirty="0" smtClean="0"/>
              <a:t>Субъективтіқ жақ</a:t>
            </a:r>
            <a:endParaRPr lang="ru-RU" sz="2800" dirty="0"/>
          </a:p>
        </p:txBody>
      </p:sp>
      <p:sp>
        <p:nvSpPr>
          <p:cNvPr id="6" name="TextBox 5"/>
          <p:cNvSpPr txBox="1"/>
          <p:nvPr/>
        </p:nvSpPr>
        <p:spPr>
          <a:xfrm>
            <a:off x="7015537" y="4310743"/>
            <a:ext cx="2726580" cy="523220"/>
          </a:xfrm>
          <a:prstGeom prst="rect">
            <a:avLst/>
          </a:prstGeom>
          <a:noFill/>
          <a:ln>
            <a:solidFill>
              <a:schemeClr val="accent1"/>
            </a:solidFill>
          </a:ln>
        </p:spPr>
        <p:txBody>
          <a:bodyPr wrap="none" rtlCol="0">
            <a:spAutoFit/>
          </a:bodyPr>
          <a:lstStyle/>
          <a:p>
            <a:r>
              <a:rPr lang="kk-KZ" sz="2800" dirty="0"/>
              <a:t>О</a:t>
            </a:r>
            <a:r>
              <a:rPr lang="kk-KZ" sz="2800" dirty="0" smtClean="0"/>
              <a:t>бъективтіқ жақ</a:t>
            </a:r>
            <a:endParaRPr lang="ru-RU" sz="2800" dirty="0"/>
          </a:p>
        </p:txBody>
      </p:sp>
      <p:cxnSp>
        <p:nvCxnSpPr>
          <p:cNvPr id="8" name="Прямая со стрелкой 7"/>
          <p:cNvCxnSpPr>
            <a:stCxn id="2" idx="0"/>
          </p:cNvCxnSpPr>
          <p:nvPr/>
        </p:nvCxnSpPr>
        <p:spPr>
          <a:xfrm flipV="1">
            <a:off x="5847499" y="1821895"/>
            <a:ext cx="2531328" cy="7983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2" idx="0"/>
          </p:cNvCxnSpPr>
          <p:nvPr/>
        </p:nvCxnSpPr>
        <p:spPr>
          <a:xfrm flipH="1" flipV="1">
            <a:off x="3236686" y="1821895"/>
            <a:ext cx="2610813" cy="7983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2" idx="2"/>
            <a:endCxn id="6" idx="0"/>
          </p:cNvCxnSpPr>
          <p:nvPr/>
        </p:nvCxnSpPr>
        <p:spPr>
          <a:xfrm>
            <a:off x="5847499" y="3081885"/>
            <a:ext cx="2531328" cy="122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2" idx="2"/>
          </p:cNvCxnSpPr>
          <p:nvPr/>
        </p:nvCxnSpPr>
        <p:spPr>
          <a:xfrm flipH="1">
            <a:off x="3497943" y="3081885"/>
            <a:ext cx="2349556" cy="1127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4140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1827" y="1095296"/>
            <a:ext cx="10479315" cy="3539430"/>
          </a:xfrm>
          <a:prstGeom prst="rect">
            <a:avLst/>
          </a:prstGeom>
        </p:spPr>
        <p:txBody>
          <a:bodyPr wrap="square">
            <a:spAutoFit/>
          </a:bodyPr>
          <a:lstStyle/>
          <a:p>
            <a:pPr algn="just">
              <a:lnSpc>
                <a:spcPct val="80000"/>
              </a:lnSpc>
            </a:pPr>
            <a:r>
              <a:rPr lang="kk-KZ" altLang="ru-RU" sz="2800" dirty="0" smtClean="0"/>
              <a:t>	1</a:t>
            </a:r>
            <a:r>
              <a:rPr lang="kk-KZ" altLang="ru-RU" sz="2800" dirty="0"/>
              <a:t>. Объектісі, жер меншік иелері мен </a:t>
            </a:r>
            <a:r>
              <a:rPr lang="kk-KZ" altLang="ru-RU" sz="2800" dirty="0" smtClean="0"/>
              <a:t>жер пайдаланушылардың </a:t>
            </a:r>
            <a:r>
              <a:rPr lang="kk-KZ" altLang="ru-RU" sz="2800" dirty="0"/>
              <a:t>заңды мүдделері және құқықтық тәртібі.</a:t>
            </a:r>
          </a:p>
          <a:p>
            <a:pPr algn="just">
              <a:lnSpc>
                <a:spcPct val="80000"/>
              </a:lnSpc>
            </a:pPr>
            <a:endParaRPr lang="kk-KZ" altLang="ru-RU" sz="2800" dirty="0"/>
          </a:p>
          <a:p>
            <a:pPr algn="just">
              <a:lnSpc>
                <a:spcPct val="80000"/>
              </a:lnSpc>
            </a:pPr>
            <a:r>
              <a:rPr lang="kk-KZ" altLang="ru-RU" sz="2800" dirty="0"/>
              <a:t>	2. Объективтік жағы, жер құқық бұзушылық негізі болған әрекет немесе әрекетсіздік.</a:t>
            </a:r>
          </a:p>
          <a:p>
            <a:pPr algn="just">
              <a:lnSpc>
                <a:spcPct val="80000"/>
              </a:lnSpc>
            </a:pPr>
            <a:endParaRPr lang="kk-KZ" altLang="ru-RU" sz="2800" dirty="0"/>
          </a:p>
          <a:p>
            <a:pPr algn="just">
              <a:lnSpc>
                <a:spcPct val="80000"/>
              </a:lnSpc>
            </a:pPr>
            <a:r>
              <a:rPr lang="kk-KZ" altLang="ru-RU" sz="2800" dirty="0"/>
              <a:t>	3. Субъектісі, жеке және заңды тұлғалар.</a:t>
            </a:r>
          </a:p>
          <a:p>
            <a:pPr algn="just">
              <a:lnSpc>
                <a:spcPct val="80000"/>
              </a:lnSpc>
            </a:pPr>
            <a:endParaRPr lang="kk-KZ" altLang="ru-RU" sz="2800" dirty="0"/>
          </a:p>
          <a:p>
            <a:pPr algn="just">
              <a:lnSpc>
                <a:spcPct val="80000"/>
              </a:lnSpc>
            </a:pPr>
            <a:r>
              <a:rPr lang="kk-KZ" altLang="ru-RU" sz="2800" dirty="0"/>
              <a:t>	4. Субъективтік жағы, кінәнің көрініс табуы. Кінәнің өзі екі нысанда жасалуы мүмкін: Қасақана және абайсыздық нысанда.</a:t>
            </a:r>
          </a:p>
        </p:txBody>
      </p:sp>
    </p:spTree>
    <p:extLst>
      <p:ext uri="{BB962C8B-B14F-4D97-AF65-F5344CB8AC3E}">
        <p14:creationId xmlns:p14="http://schemas.microsoft.com/office/powerpoint/2010/main" val="612334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304800"/>
            <a:ext cx="11342914" cy="60960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Wingdings" panose="05000000000000000000" pitchFamily="2" charset="2"/>
              <a:buNone/>
              <a:defRPr/>
            </a:pPr>
            <a:r>
              <a:rPr lang="kk-KZ" altLang="ru-RU" sz="2800" smtClean="0">
                <a:latin typeface="Arial" panose="020B0604020202020204" pitchFamily="34" charset="0"/>
              </a:rPr>
              <a:t>ЖЕР ҚҰҚЫҚ БҰЗУШЫЛЫҚТАРЫНЫҢ ТҮРЛЕРІ:</a:t>
            </a:r>
            <a:endParaRPr lang="kk-KZ" altLang="ru-RU" smtClean="0">
              <a:latin typeface="Arial" panose="020B0604020202020204" pitchFamily="34" charset="0"/>
            </a:endParaRPr>
          </a:p>
          <a:p>
            <a:pPr algn="just">
              <a:lnSpc>
                <a:spcPct val="140000"/>
              </a:lnSpc>
              <a:buFont typeface="Wingdings" panose="05000000000000000000" pitchFamily="2" charset="2"/>
              <a:buNone/>
              <a:defRPr/>
            </a:pPr>
            <a:r>
              <a:rPr lang="kk-KZ" altLang="ru-RU" smtClean="0">
                <a:latin typeface="Arial" panose="020B0604020202020204" pitchFamily="34" charset="0"/>
              </a:rPr>
              <a:t>1. ҚОҒАМҒА ҚАУІПТІЛІГІНЕ ҚАРАЙ: қылмыстық әрекеттер, әкімшілік және тәртіптік құқық бұзушылықтар</a:t>
            </a:r>
          </a:p>
          <a:p>
            <a:pPr algn="just">
              <a:lnSpc>
                <a:spcPct val="140000"/>
              </a:lnSpc>
              <a:buFont typeface="Wingdings" panose="05000000000000000000" pitchFamily="2" charset="2"/>
              <a:buNone/>
              <a:defRPr/>
            </a:pPr>
            <a:r>
              <a:rPr lang="kk-KZ" altLang="ru-RU" smtClean="0">
                <a:latin typeface="Arial" panose="020B0604020202020204" pitchFamily="34" charset="0"/>
              </a:rPr>
              <a:t>2. САНКЦИЯЛАР СИПАТЫНА ҚАРАЙ: құқықты қалпына келтіру, құқықты шектеу, мүліктік, айыптық, жазалау</a:t>
            </a:r>
          </a:p>
          <a:p>
            <a:pPr algn="just">
              <a:lnSpc>
                <a:spcPct val="140000"/>
              </a:lnSpc>
              <a:buFont typeface="Wingdings" panose="05000000000000000000" pitchFamily="2" charset="2"/>
              <a:buNone/>
              <a:defRPr/>
            </a:pPr>
            <a:r>
              <a:rPr lang="kk-KZ" altLang="ru-RU" smtClean="0">
                <a:latin typeface="Arial" panose="020B0604020202020204" pitchFamily="34" charset="0"/>
              </a:rPr>
              <a:t>3. МАТЕРИАЛДЫҚ, ЭКОЛОГИЯЛЫҚ ЗАЛАЛДЫҢ БОЛУЫНА, БОЛМАУЫНА ҚАРАЙ: экономикалық немесе экологиялық залал келтіретін немесе келтіру қаупін төндіретін</a:t>
            </a:r>
          </a:p>
          <a:p>
            <a:pPr algn="just">
              <a:lnSpc>
                <a:spcPct val="140000"/>
              </a:lnSpc>
              <a:buFont typeface="Wingdings" panose="05000000000000000000" pitchFamily="2" charset="2"/>
              <a:buNone/>
              <a:defRPr/>
            </a:pPr>
            <a:r>
              <a:rPr lang="kk-KZ" altLang="ru-RU" smtClean="0">
                <a:latin typeface="Arial" panose="020B0604020202020204" pitchFamily="34" charset="0"/>
              </a:rPr>
              <a:t>4. ҚҰҚЫҚ БҰЗУШЫЛЫҚТЫҢ СУБЪЕКТИВТІК ЖАҒЫНА ҚАРАЙ: қасақаналық, абайсыз жасалған, кінәсіз әрекет</a:t>
            </a:r>
          </a:p>
          <a:p>
            <a:pPr algn="just">
              <a:lnSpc>
                <a:spcPct val="140000"/>
              </a:lnSpc>
              <a:buFont typeface="Wingdings" panose="05000000000000000000" pitchFamily="2" charset="2"/>
              <a:buNone/>
              <a:defRPr/>
            </a:pPr>
            <a:r>
              <a:rPr lang="kk-KZ" altLang="ru-RU" smtClean="0">
                <a:latin typeface="Arial" panose="020B0604020202020204" pitchFamily="34" charset="0"/>
              </a:rPr>
              <a:t>5. ӘСЕР ЕТУ САЛАСЫНА ҚАРАЙ: аграрлық, өнеркәсіп, елді мекен жерлерінде, ерекше қорғалатын табиғи аумақтарда болатын </a:t>
            </a:r>
            <a:endParaRPr lang="ru-RU" altLang="ru-RU" dirty="0" smtClean="0">
              <a:latin typeface="Arial" panose="020B0604020202020204" pitchFamily="34" charset="0"/>
            </a:endParaRPr>
          </a:p>
        </p:txBody>
      </p:sp>
    </p:spTree>
    <p:extLst>
      <p:ext uri="{BB962C8B-B14F-4D97-AF65-F5344CB8AC3E}">
        <p14:creationId xmlns:p14="http://schemas.microsoft.com/office/powerpoint/2010/main" val="848453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45670" y="1147535"/>
            <a:ext cx="7772400" cy="1143000"/>
          </a:xfrm>
          <a:prstGeom prst="rect">
            <a:avLst/>
          </a:prstGeom>
          <a:solidFill>
            <a:schemeClr val="accent1">
              <a:lumMod val="20000"/>
              <a:lumOff val="80000"/>
            </a:schemeClr>
          </a:solidFill>
          <a:ln>
            <a:solidFill>
              <a:schemeClr val="accent1"/>
            </a:solidFill>
          </a:ln>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kk-KZ" altLang="ru-RU" sz="2800" b="1" dirty="0" smtClean="0"/>
              <a:t>Жер заңдарын бұзғаны үшін жауапкершілік келесі түрлері көзделген</a:t>
            </a:r>
            <a:endParaRPr lang="ru-RU" altLang="ru-RU" sz="2800" b="1" dirty="0" smtClean="0"/>
          </a:p>
        </p:txBody>
      </p:sp>
      <p:sp>
        <p:nvSpPr>
          <p:cNvPr id="3" name="Прямоугольник 2"/>
          <p:cNvSpPr/>
          <p:nvPr/>
        </p:nvSpPr>
        <p:spPr>
          <a:xfrm>
            <a:off x="5013098" y="2799808"/>
            <a:ext cx="6096000" cy="2308324"/>
          </a:xfrm>
          <a:prstGeom prst="rect">
            <a:avLst/>
          </a:prstGeom>
        </p:spPr>
        <p:txBody>
          <a:bodyPr>
            <a:spAutoFit/>
          </a:bodyPr>
          <a:lstStyle/>
          <a:p>
            <a:r>
              <a:rPr lang="kk-KZ" altLang="ru-RU" sz="3600" dirty="0" smtClean="0"/>
              <a:t>әкімшілік</a:t>
            </a:r>
          </a:p>
          <a:p>
            <a:r>
              <a:rPr lang="kk-KZ" altLang="ru-RU" sz="3600" dirty="0" smtClean="0"/>
              <a:t>тәртіптік</a:t>
            </a:r>
          </a:p>
          <a:p>
            <a:r>
              <a:rPr lang="kk-KZ" altLang="ru-RU" sz="3600" dirty="0" smtClean="0"/>
              <a:t>қылмыстық</a:t>
            </a:r>
          </a:p>
          <a:p>
            <a:r>
              <a:rPr lang="kk-KZ" altLang="ru-RU" sz="3600" dirty="0" smtClean="0"/>
              <a:t>азаматтық</a:t>
            </a:r>
            <a:endParaRPr lang="ru-RU" altLang="ru-RU" sz="3600" dirty="0" smtClean="0"/>
          </a:p>
        </p:txBody>
      </p:sp>
      <p:sp>
        <p:nvSpPr>
          <p:cNvPr id="6" name="Прямоугольник 5"/>
          <p:cNvSpPr/>
          <p:nvPr/>
        </p:nvSpPr>
        <p:spPr>
          <a:xfrm>
            <a:off x="3570514" y="2290535"/>
            <a:ext cx="87086" cy="270237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3751943" y="2984962"/>
            <a:ext cx="290285" cy="290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3751943" y="3582305"/>
            <a:ext cx="290285" cy="290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3751943" y="4161085"/>
            <a:ext cx="290285" cy="290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3744685" y="4688113"/>
            <a:ext cx="290285" cy="290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83043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870857" y="1113972"/>
            <a:ext cx="10624458" cy="379185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Wingdings" panose="05000000000000000000" pitchFamily="2" charset="2"/>
              <a:buNone/>
              <a:defRPr/>
            </a:pPr>
            <a:r>
              <a:rPr lang="kk-KZ" altLang="ru-RU" sz="2800" dirty="0" smtClean="0">
                <a:latin typeface="Arial" panose="020B0604020202020204" pitchFamily="34" charset="0"/>
              </a:rPr>
              <a:t>ӘКІМШІЛІК-ҚҰҚЫҚТЫҚ ЖАУАПТЫЛЫҚ</a:t>
            </a:r>
          </a:p>
          <a:p>
            <a:pPr algn="just">
              <a:lnSpc>
                <a:spcPct val="150000"/>
              </a:lnSpc>
              <a:buFont typeface="Wingdings" panose="05000000000000000000" pitchFamily="2" charset="2"/>
              <a:buNone/>
              <a:defRPr/>
            </a:pPr>
            <a:r>
              <a:rPr lang="kk-KZ" altLang="ru-RU" dirty="0" smtClean="0">
                <a:latin typeface="Arial" panose="020B0604020202020204" pitchFamily="34" charset="0"/>
              </a:rPr>
              <a:t>Мұндай жауаптылық тек заңдарда көзделген жағдайларда және әкімшілік құқық бұзушылықтың құрамы орын алғанда ғана туындайды. </a:t>
            </a:r>
          </a:p>
          <a:p>
            <a:pPr algn="just">
              <a:lnSpc>
                <a:spcPct val="150000"/>
              </a:lnSpc>
              <a:buFont typeface="Wingdings" panose="05000000000000000000" pitchFamily="2" charset="2"/>
              <a:buNone/>
              <a:defRPr/>
            </a:pPr>
            <a:r>
              <a:rPr lang="kk-KZ" altLang="ru-RU" dirty="0" smtClean="0">
                <a:latin typeface="Arial" panose="020B0604020202020204" pitchFamily="34" charset="0"/>
              </a:rPr>
              <a:t>Әкімшілік құқық бұзушылықтар үшін жаза ҚР ӘҚБК ережелерімен нақты сәйкестікте, бапта осы құқық бұзушылық үшін көзделген шекте тағайындалады. Әкімшілік жаза әділ және құқық бұзушылықтың сипатына, оны жасаудың жағдайларына, құқық  бұзушының тұлғасына сәйкес болуы тиіс.</a:t>
            </a:r>
            <a:endParaRPr lang="ru-RU" altLang="ru-RU" dirty="0" smtClean="0">
              <a:latin typeface="Arial" panose="020B0604020202020204" pitchFamily="34" charset="0"/>
            </a:endParaRPr>
          </a:p>
        </p:txBody>
      </p:sp>
    </p:spTree>
    <p:extLst>
      <p:ext uri="{BB962C8B-B14F-4D97-AF65-F5344CB8AC3E}">
        <p14:creationId xmlns:p14="http://schemas.microsoft.com/office/powerpoint/2010/main" val="1951026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972458" y="1070429"/>
            <a:ext cx="10145486" cy="42418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Wingdings" panose="05000000000000000000" pitchFamily="2" charset="2"/>
              <a:buNone/>
              <a:defRPr/>
            </a:pPr>
            <a:r>
              <a:rPr lang="kk-KZ" altLang="ru-RU" sz="2800" dirty="0" smtClean="0">
                <a:latin typeface="Arial" panose="020B0604020202020204" pitchFamily="34" charset="0"/>
              </a:rPr>
              <a:t>ҚЫЛМЫСТЫҚ ЖАУАПТЫЛЫҚ</a:t>
            </a:r>
          </a:p>
          <a:p>
            <a:pPr algn="ctr">
              <a:buFont typeface="Wingdings" panose="05000000000000000000" pitchFamily="2" charset="2"/>
              <a:buNone/>
              <a:defRPr/>
            </a:pPr>
            <a:endParaRPr lang="kk-KZ" altLang="ru-RU" sz="2800" dirty="0" smtClean="0">
              <a:latin typeface="Arial" panose="020B0604020202020204" pitchFamily="34" charset="0"/>
            </a:endParaRPr>
          </a:p>
          <a:p>
            <a:pPr algn="just">
              <a:lnSpc>
                <a:spcPct val="150000"/>
              </a:lnSpc>
              <a:buFont typeface="Wingdings" panose="05000000000000000000" pitchFamily="2" charset="2"/>
              <a:buNone/>
              <a:defRPr/>
            </a:pPr>
            <a:r>
              <a:rPr lang="kk-KZ" altLang="ru-RU" dirty="0" smtClean="0">
                <a:latin typeface="Arial" panose="020B0604020202020204" pitchFamily="34" charset="0"/>
              </a:rPr>
              <a:t>Қылмыстық жауаптылықтың жалғыз негізі болып қылмысты, яғни ҚР Қылмыстық кодексімен көзделген қылмыс құрамының барлық белгілеріне не әрекетті немесе әрекетсіздікті жасау табылады.</a:t>
            </a:r>
          </a:p>
          <a:p>
            <a:pPr algn="just">
              <a:lnSpc>
                <a:spcPct val="150000"/>
              </a:lnSpc>
              <a:buFont typeface="Wingdings" panose="05000000000000000000" pitchFamily="2" charset="2"/>
              <a:buNone/>
              <a:defRPr/>
            </a:pPr>
            <a:r>
              <a:rPr lang="kk-KZ" altLang="ru-RU" dirty="0" smtClean="0">
                <a:latin typeface="Arial" panose="020B0604020202020204" pitchFamily="34" charset="0"/>
              </a:rPr>
              <a:t>Қылмыстық жауаптылық ҚР Кылмыстық кодексінің  қылмысты – жазалаушы нормаларына сәйкес жер құқығы қатынастары саласындағы қылмыстық жазаланатын қылмыстық әрекеттер үшін қолданылады.</a:t>
            </a:r>
            <a:endParaRPr lang="ru-RU" altLang="ru-RU" dirty="0" smtClean="0">
              <a:latin typeface="Arial" panose="020B0604020202020204" pitchFamily="34" charset="0"/>
            </a:endParaRPr>
          </a:p>
        </p:txBody>
      </p:sp>
    </p:spTree>
    <p:extLst>
      <p:ext uri="{BB962C8B-B14F-4D97-AF65-F5344CB8AC3E}">
        <p14:creationId xmlns:p14="http://schemas.microsoft.com/office/powerpoint/2010/main" val="3202565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199" y="457200"/>
            <a:ext cx="11052629" cy="56388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Wingdings" panose="05000000000000000000" pitchFamily="2" charset="2"/>
              <a:buNone/>
              <a:defRPr/>
            </a:pPr>
            <a:r>
              <a:rPr lang="kk-KZ" altLang="ru-RU" sz="2800" dirty="0" smtClean="0">
                <a:latin typeface="Arial" panose="020B0604020202020204" pitchFamily="34" charset="0"/>
              </a:rPr>
              <a:t>АЗАМАТТЫҚ-ҚҰҚЫҚТЫҚ ЖАУАПТЫЛЫҚ</a:t>
            </a:r>
          </a:p>
          <a:p>
            <a:pPr algn="ctr">
              <a:buFont typeface="Wingdings" panose="05000000000000000000" pitchFamily="2" charset="2"/>
              <a:buNone/>
              <a:defRPr/>
            </a:pPr>
            <a:endParaRPr lang="kk-KZ" altLang="ru-RU" sz="2800" dirty="0" smtClean="0">
              <a:latin typeface="Arial" panose="020B0604020202020204" pitchFamily="34" charset="0"/>
            </a:endParaRPr>
          </a:p>
          <a:p>
            <a:pPr algn="just">
              <a:lnSpc>
                <a:spcPct val="150000"/>
              </a:lnSpc>
              <a:buFont typeface="Wingdings" panose="05000000000000000000" pitchFamily="2" charset="2"/>
              <a:buNone/>
              <a:defRPr/>
            </a:pPr>
            <a:r>
              <a:rPr lang="kk-KZ" altLang="ru-RU" dirty="0" smtClean="0">
                <a:latin typeface="Arial" panose="020B0604020202020204" pitchFamily="34" charset="0"/>
              </a:rPr>
              <a:t>Азаматтық-құқықтық жауаптылық ол жер қатынастары саласында келтірілген шығындарды өтеудің ерекше тәсілі болып танылады. </a:t>
            </a:r>
          </a:p>
          <a:p>
            <a:pPr algn="just">
              <a:lnSpc>
                <a:spcPct val="150000"/>
              </a:lnSpc>
              <a:buFont typeface="Wingdings" panose="05000000000000000000" pitchFamily="2" charset="2"/>
              <a:buNone/>
              <a:defRPr/>
            </a:pPr>
            <a:r>
              <a:rPr lang="kk-KZ" altLang="ru-RU" dirty="0" smtClean="0">
                <a:latin typeface="Arial" panose="020B0604020202020204" pitchFamily="34" charset="0"/>
              </a:rPr>
              <a:t>Азаматтық-құқықтық жауаптылық негізінде шарттан туындайтын міндеттемелерді орындамауына шарттан тыс зиян келтіруге байланысты кінәлі тұлға үшін жағымсыз мүліктік салдар туындайды.</a:t>
            </a:r>
          </a:p>
          <a:p>
            <a:pPr algn="just">
              <a:lnSpc>
                <a:spcPct val="150000"/>
              </a:lnSpc>
              <a:buFont typeface="Wingdings" panose="05000000000000000000" pitchFamily="2" charset="2"/>
              <a:buNone/>
              <a:defRPr/>
            </a:pPr>
            <a:r>
              <a:rPr lang="kk-KZ" altLang="ru-RU" dirty="0" smtClean="0">
                <a:latin typeface="Arial" panose="020B0604020202020204" pitchFamily="34" charset="0"/>
              </a:rPr>
              <a:t>Азаматтық-құқықтық жауаптылықтың басты мақсаты - өтемақы қызметін орындау, бұзылған қоғамдық жер қатынастарының мүліктік құрамын қалпына келтіру болып табылады. </a:t>
            </a:r>
            <a:endParaRPr lang="ru-RU" altLang="ru-RU" dirty="0" smtClean="0">
              <a:latin typeface="Arial" panose="020B0604020202020204" pitchFamily="34" charset="0"/>
            </a:endParaRPr>
          </a:p>
        </p:txBody>
      </p:sp>
    </p:spTree>
    <p:extLst>
      <p:ext uri="{BB962C8B-B14F-4D97-AF65-F5344CB8AC3E}">
        <p14:creationId xmlns:p14="http://schemas.microsoft.com/office/powerpoint/2010/main" val="2100052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001486" y="609600"/>
            <a:ext cx="10305143" cy="402045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Wingdings" panose="05000000000000000000" pitchFamily="2" charset="2"/>
              <a:buNone/>
              <a:defRPr/>
            </a:pPr>
            <a:r>
              <a:rPr lang="kk-KZ" altLang="ru-RU" sz="2800" dirty="0" smtClean="0">
                <a:latin typeface="Arial" panose="020B0604020202020204" pitchFamily="34" charset="0"/>
              </a:rPr>
              <a:t>ТӘРТІПТІК ЖАУАПТЫЛЫҚ</a:t>
            </a:r>
          </a:p>
          <a:p>
            <a:pPr algn="ctr">
              <a:buFont typeface="Wingdings" panose="05000000000000000000" pitchFamily="2" charset="2"/>
              <a:buNone/>
              <a:defRPr/>
            </a:pPr>
            <a:endParaRPr lang="kk-KZ" altLang="ru-RU" sz="2800" dirty="0" smtClean="0">
              <a:latin typeface="Arial" panose="020B0604020202020204" pitchFamily="34" charset="0"/>
            </a:endParaRPr>
          </a:p>
          <a:p>
            <a:pPr algn="just">
              <a:lnSpc>
                <a:spcPct val="150000"/>
              </a:lnSpc>
              <a:buFont typeface="Wingdings" panose="05000000000000000000" pitchFamily="2" charset="2"/>
              <a:buNone/>
              <a:defRPr/>
            </a:pPr>
            <a:r>
              <a:rPr lang="kk-KZ" altLang="ru-RU" dirty="0" smtClean="0">
                <a:latin typeface="Arial" panose="020B0604020202020204" pitchFamily="34" charset="0"/>
              </a:rPr>
              <a:t>Оның қолдану негізі тәртіптік құқық бұзушылық жасау, яғни еңбек қатынастарында тұрған тұлғамен жер ресурстарын тиімді пайдалану мен қорғау бойынша өзінің қызметтік міндеттерін бұзу немесе орындамау болады. Өзінің тәртіптік міндеттерін орындамау ол әрқашан тәртіптік құқық бұзушылық болып танылады. </a:t>
            </a:r>
          </a:p>
          <a:p>
            <a:pPr algn="just">
              <a:lnSpc>
                <a:spcPct val="150000"/>
              </a:lnSpc>
              <a:buFont typeface="Wingdings" panose="05000000000000000000" pitchFamily="2" charset="2"/>
              <a:buNone/>
              <a:defRPr/>
            </a:pPr>
            <a:r>
              <a:rPr lang="kk-KZ" altLang="ru-RU" dirty="0" smtClean="0">
                <a:latin typeface="Arial" panose="020B0604020202020204" pitchFamily="34" charset="0"/>
              </a:rPr>
              <a:t>Тәртіптік жазаны қолдану еңбек заңдарымен реттеледі. </a:t>
            </a:r>
            <a:endParaRPr lang="ru-RU" altLang="ru-RU" dirty="0" smtClean="0">
              <a:latin typeface="Arial" panose="020B0604020202020204" pitchFamily="34" charset="0"/>
            </a:endParaRPr>
          </a:p>
        </p:txBody>
      </p:sp>
    </p:spTree>
    <p:extLst>
      <p:ext uri="{BB962C8B-B14F-4D97-AF65-F5344CB8AC3E}">
        <p14:creationId xmlns:p14="http://schemas.microsoft.com/office/powerpoint/2010/main" val="1451075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25714" y="533400"/>
            <a:ext cx="10668000" cy="46482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80000"/>
              </a:lnSpc>
              <a:buFont typeface="Wingdings" panose="05000000000000000000" pitchFamily="2" charset="2"/>
              <a:buNone/>
              <a:defRPr/>
            </a:pPr>
            <a:r>
              <a:rPr lang="kk-KZ" altLang="ru-RU" sz="2800" dirty="0" smtClean="0">
                <a:latin typeface="Arial" panose="020B0604020202020204" pitchFamily="34" charset="0"/>
              </a:rPr>
              <a:t>МАТЕРИАЛДЫҚ ЖАУАПТЫЛЫҚ</a:t>
            </a:r>
          </a:p>
          <a:p>
            <a:pPr algn="ctr">
              <a:lnSpc>
                <a:spcPct val="80000"/>
              </a:lnSpc>
              <a:buFont typeface="Wingdings" panose="05000000000000000000" pitchFamily="2" charset="2"/>
              <a:buNone/>
              <a:defRPr/>
            </a:pPr>
            <a:endParaRPr lang="kk-KZ" altLang="ru-RU" sz="2800" dirty="0" smtClean="0">
              <a:latin typeface="Arial" panose="020B0604020202020204" pitchFamily="34" charset="0"/>
            </a:endParaRPr>
          </a:p>
          <a:p>
            <a:pPr algn="just">
              <a:lnSpc>
                <a:spcPct val="150000"/>
              </a:lnSpc>
              <a:buFont typeface="Wingdings" panose="05000000000000000000" pitchFamily="2" charset="2"/>
              <a:buNone/>
              <a:defRPr/>
            </a:pPr>
            <a:r>
              <a:rPr lang="kk-KZ" altLang="ru-RU" dirty="0" smtClean="0">
                <a:latin typeface="Arial" panose="020B0604020202020204" pitchFamily="34" charset="0"/>
              </a:rPr>
              <a:t>Кәсіпорынға, ұйымға, мекемеге қызметкерлермен келтірілген зиян үшін материалдық жауаптылық еңбек заңдарында көзделеді. Өзінің реттеу сипатамаларына қарай ол қолдану ерекшеліктері бойынша тәртіптік және азаматтық-құқықтық жауаптылықтар арасында орналасқан. </a:t>
            </a:r>
          </a:p>
          <a:p>
            <a:pPr algn="just">
              <a:lnSpc>
                <a:spcPct val="150000"/>
              </a:lnSpc>
              <a:buFont typeface="Wingdings" panose="05000000000000000000" pitchFamily="2" charset="2"/>
              <a:buNone/>
              <a:defRPr/>
            </a:pPr>
            <a:r>
              <a:rPr lang="kk-KZ" altLang="ru-RU" dirty="0" smtClean="0">
                <a:latin typeface="Arial" panose="020B0604020202020204" pitchFamily="34" charset="0"/>
              </a:rPr>
              <a:t>Тәртіптік жауаптылық сияқты ол тек еңбек қатынастары шегінде қолданылады. Ал азаматтық-құқықтық жауаптылық сияқты ол тек зиян келтіру жағдайда қолданылады және сол сияқты өтемақылық, қалпына келтіру функцияларын атқарады.  </a:t>
            </a:r>
          </a:p>
          <a:p>
            <a:pPr algn="just">
              <a:lnSpc>
                <a:spcPct val="80000"/>
              </a:lnSpc>
              <a:buFont typeface="Wingdings" panose="05000000000000000000" pitchFamily="2" charset="2"/>
              <a:buNone/>
              <a:defRPr/>
            </a:pPr>
            <a:endParaRPr lang="ru-RU" altLang="ru-RU" dirty="0" smtClean="0">
              <a:latin typeface="Arial" panose="020B0604020202020204" pitchFamily="34" charset="0"/>
            </a:endParaRPr>
          </a:p>
        </p:txBody>
      </p:sp>
    </p:spTree>
    <p:extLst>
      <p:ext uri="{BB962C8B-B14F-4D97-AF65-F5344CB8AC3E}">
        <p14:creationId xmlns:p14="http://schemas.microsoft.com/office/powerpoint/2010/main" val="1437787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088571" y="533400"/>
            <a:ext cx="10116458" cy="3472543"/>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Wingdings" panose="05000000000000000000" pitchFamily="2" charset="2"/>
              <a:buNone/>
              <a:defRPr/>
            </a:pPr>
            <a:r>
              <a:rPr lang="kk-KZ" altLang="ru-RU" sz="2800" dirty="0" smtClean="0">
                <a:latin typeface="Arial" panose="020B0604020202020204" pitchFamily="34" charset="0"/>
              </a:rPr>
              <a:t>ЖЕР-ҚҰҚЫҚТЫҚ ЖАУАПТЫЛЫҚ</a:t>
            </a:r>
          </a:p>
          <a:p>
            <a:pPr algn="ctr">
              <a:buFont typeface="Wingdings" panose="05000000000000000000" pitchFamily="2" charset="2"/>
              <a:buNone/>
              <a:defRPr/>
            </a:pPr>
            <a:endParaRPr lang="kk-KZ" altLang="ru-RU" sz="2800" dirty="0" smtClean="0">
              <a:latin typeface="Arial" panose="020B0604020202020204" pitchFamily="34" charset="0"/>
            </a:endParaRPr>
          </a:p>
          <a:p>
            <a:pPr algn="just">
              <a:lnSpc>
                <a:spcPct val="150000"/>
              </a:lnSpc>
              <a:buFont typeface="Wingdings" panose="05000000000000000000" pitchFamily="2" charset="2"/>
              <a:buNone/>
              <a:defRPr/>
            </a:pPr>
            <a:r>
              <a:rPr lang="kk-KZ" altLang="ru-RU" dirty="0" smtClean="0">
                <a:latin typeface="Arial" panose="020B0604020202020204" pitchFamily="34" charset="0"/>
              </a:rPr>
              <a:t>Тек ерекше жағдайларда жер заңдарын тұрақты түрде өрескел бұзғаны үшін және оған заңда белгіленген жеткілікті негіздер болған жағдайда ең ақырғы жауаптылық шарасы ретінде жерге деген құқықты мәжбүрлеп тоқтату қолданылуы мүмкін.  Бұл жер-құқықтық жауаптылықтың негізгі түрі болып танылады. </a:t>
            </a:r>
            <a:endParaRPr lang="ru-RU" altLang="ru-RU" dirty="0" smtClean="0">
              <a:latin typeface="Arial" panose="020B0604020202020204" pitchFamily="34" charset="0"/>
            </a:endParaRPr>
          </a:p>
        </p:txBody>
      </p:sp>
    </p:spTree>
    <p:extLst>
      <p:ext uri="{BB962C8B-B14F-4D97-AF65-F5344CB8AC3E}">
        <p14:creationId xmlns:p14="http://schemas.microsoft.com/office/powerpoint/2010/main" val="4139642841"/>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27</TotalTime>
  <Words>508</Words>
  <Application>Microsoft Office PowerPoint</Application>
  <PresentationFormat>Широкоэкранный</PresentationFormat>
  <Paragraphs>58</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Calibri Light</vt:lpstr>
      <vt:lpstr>Wingdings</vt:lpstr>
      <vt:lpstr>Ретро</vt:lpstr>
      <vt:lpstr>Жер құқық бұзушылық</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құқық бұзушылық</dc:title>
  <dc:creator>user</dc:creator>
  <cp:lastModifiedBy>user</cp:lastModifiedBy>
  <cp:revision>6</cp:revision>
  <dcterms:created xsi:type="dcterms:W3CDTF">2019-11-12T10:52:31Z</dcterms:created>
  <dcterms:modified xsi:type="dcterms:W3CDTF">2019-11-12T11:19:55Z</dcterms:modified>
</cp:coreProperties>
</file>